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487" r:id="rId3"/>
    <p:sldId id="480" r:id="rId4"/>
    <p:sldId id="489" r:id="rId5"/>
    <p:sldId id="354" r:id="rId6"/>
    <p:sldId id="394" r:id="rId7"/>
    <p:sldId id="490" r:id="rId8"/>
    <p:sldId id="491" r:id="rId9"/>
    <p:sldId id="471" r:id="rId10"/>
    <p:sldId id="475" r:id="rId11"/>
    <p:sldId id="492" r:id="rId12"/>
    <p:sldId id="474" r:id="rId13"/>
    <p:sldId id="493" r:id="rId14"/>
    <p:sldId id="494" r:id="rId15"/>
    <p:sldId id="473" r:id="rId16"/>
    <p:sldId id="355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7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9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24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212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358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47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314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59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2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784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99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09.01.2025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09.01.2025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33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smtClean="0">
                <a:solidFill>
                  <a:schemeClr val="bg1"/>
                </a:solidFill>
              </a:rPr>
              <a:t>Свертки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6804466" y="4876800"/>
            <a:ext cx="2409203" cy="1741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1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19500"/>
            <a:ext cx="10789778" cy="5057463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энкодера </a:t>
            </a:r>
            <a:r>
              <a:rPr lang="ru-RU" sz="2400">
                <a:solidFill>
                  <a:schemeClr val="bg1"/>
                </a:solidFill>
              </a:rPr>
              <a:t>признаков заключается в выделение релевантных признаков во входных данных. </a:t>
            </a:r>
            <a:endParaRPr/>
          </a:p>
          <a:p>
            <a:pPr marL="285750" indent="-285750">
              <a:defRPr/>
            </a:pPr>
            <a:r>
              <a:rPr lang="ru-RU" sz="2400" b="1" u="sng">
                <a:solidFill>
                  <a:schemeClr val="bg1"/>
                </a:solidFill>
              </a:rPr>
              <a:t>Цель использования декодера </a:t>
            </a:r>
            <a:r>
              <a:rPr lang="ru-RU" sz="2400">
                <a:solidFill>
                  <a:schemeClr val="bg1"/>
                </a:solidFill>
              </a:rPr>
              <a:t>заключается в восстановлении из выделенных признаков т.н. маски целевого класса (силуэт или контур соответствующего объекта или сцены). 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640737" y="2995901"/>
            <a:ext cx="7029310" cy="3507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699335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64022" y="1866249"/>
            <a:ext cx="10699335" cy="10905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9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DeconvNet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393700" y="1119500"/>
            <a:ext cx="11430000" cy="5340415"/>
          </a:xfrm>
        </p:spPr>
        <p:txBody>
          <a:bodyPr>
            <a:normAutofit/>
          </a:bodyPr>
          <a:lstStyle/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Число выходных карт признаков (выходных каналов) сети должно соответствовать числу классов на которые должно быть поделено (сегментировано) изображение.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Решение о том, к кому классу принимается путем использования операции softmax между всеми каналами по каждому пикселю. </a:t>
            </a:r>
            <a:endParaRPr/>
          </a:p>
          <a:p>
            <a:pPr marL="285750" indent="-285750">
              <a:defRPr/>
            </a:pPr>
            <a:r>
              <a:rPr lang="ru-RU" sz="2400">
                <a:solidFill>
                  <a:schemeClr val="bg1"/>
                </a:solidFill>
              </a:rPr>
              <a:t>Таким образом, каждый выходной канал содержит силуэт соответствующий одному целевому классу.</a:t>
            </a:r>
            <a:endParaRPr/>
          </a:p>
          <a:p>
            <a:pPr>
              <a:defRPr/>
            </a:pPr>
            <a:endParaRPr lang="ru-RU" sz="20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7121" y="3426864"/>
            <a:ext cx="6460420" cy="3223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746332" y="2699111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1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7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 dirty="0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 dirty="0">
                <a:solidFill>
                  <a:schemeClr val="bg1"/>
                </a:solidFill>
              </a:rPr>
              <a:t>-</a:t>
            </a:r>
            <a:r>
              <a:rPr lang="ru-RU" sz="2400" b="1" u="sng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</a:t>
            </a:r>
            <a:r>
              <a:rPr lang="ru-RU" sz="2400" dirty="0" err="1">
                <a:solidFill>
                  <a:schemeClr val="bg1"/>
                </a:solidFill>
              </a:rPr>
              <a:t>энкодера</a:t>
            </a:r>
            <a:r>
              <a:rPr lang="ru-RU" sz="2400" dirty="0">
                <a:solidFill>
                  <a:schemeClr val="bg1"/>
                </a:solidFill>
              </a:rPr>
              <a:t> и декодера. </a:t>
            </a:r>
            <a:endParaRPr dirty="0"/>
          </a:p>
          <a:p>
            <a:pPr lvl="1">
              <a:defRPr/>
            </a:pPr>
            <a:r>
              <a:rPr lang="ru-RU" sz="2000" dirty="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</a:t>
            </a:r>
            <a:r>
              <a:rPr lang="ru-RU" sz="2000" dirty="0" err="1">
                <a:solidFill>
                  <a:schemeClr val="bg1"/>
                </a:solidFill>
              </a:rPr>
              <a:t>энкодера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 dirty="0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одной из наиболее популярных. </a:t>
            </a:r>
            <a:endParaRPr dirty="0"/>
          </a:p>
          <a:p>
            <a:pPr>
              <a:defRPr/>
            </a:pPr>
            <a:r>
              <a:rPr lang="ru-RU" sz="2400" dirty="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 dirty="0">
                <a:solidFill>
                  <a:schemeClr val="bg1"/>
                </a:solidFill>
              </a:rPr>
              <a:t>U-Net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045244"/>
            <a:ext cx="11185806" cy="55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1488420"/>
          </a:xfrm>
        </p:spPr>
        <p:txBody>
          <a:bodyPr>
            <a:no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Расширенная свертка позволяет увеличить рецептивное поле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без потери пространственного разрешения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 при экономии общего числа параметров.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эффект более большого ядра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33845" y="1027053"/>
            <a:ext cx="7881213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5" y="2607920"/>
            <a:ext cx="10752006" cy="396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 err="1">
                <a:solidFill>
                  <a:schemeClr val="bg1"/>
                </a:solidFill>
              </a:rPr>
              <a:t>DilatedNet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68530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К</a:t>
            </a:r>
            <a:r>
              <a:rPr lang="en-US" sz="2400" dirty="0" err="1">
                <a:solidFill>
                  <a:schemeClr val="bg1"/>
                </a:solidFill>
              </a:rPr>
              <a:t>ак</a:t>
            </a:r>
            <a:r>
              <a:rPr lang="ru-RU" sz="2400" dirty="0">
                <a:solidFill>
                  <a:schemeClr val="bg1"/>
                </a:solidFill>
              </a:rPr>
              <a:t> правило </a:t>
            </a:r>
            <a:r>
              <a:rPr lang="en-US" sz="2400" dirty="0">
                <a:solidFill>
                  <a:schemeClr val="bg1"/>
                </a:solidFill>
              </a:rPr>
              <a:t>dilated </a:t>
            </a:r>
            <a:r>
              <a:rPr lang="en-US" sz="2400" dirty="0" err="1">
                <a:solidFill>
                  <a:schemeClr val="bg1"/>
                </a:solidFill>
              </a:rPr>
              <a:t>conv</a:t>
            </a:r>
            <a:r>
              <a:rPr lang="ru-RU" sz="2400" dirty="0">
                <a:solidFill>
                  <a:schemeClr val="bg1"/>
                </a:solidFill>
              </a:rPr>
              <a:t> используется с постепенным увеличением </a:t>
            </a:r>
            <a:r>
              <a:rPr lang="en-US" sz="2400" dirty="0">
                <a:solidFill>
                  <a:schemeClr val="bg1"/>
                </a:solidFill>
              </a:rPr>
              <a:t>dilation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rate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F48708-E4AF-6C45-8844-37DDFC07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78" y="1595080"/>
            <a:ext cx="7374840" cy="2375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6D74F5F-30E6-F04C-8B9C-BC992981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5" y="3970778"/>
            <a:ext cx="6143083" cy="27310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318EF6-1770-9E4F-9F9A-713A01165C35}"/>
              </a:ext>
            </a:extLst>
          </p:cNvPr>
          <p:cNvSpPr txBox="1">
            <a:spLocks/>
          </p:cNvSpPr>
          <p:nvPr/>
        </p:nvSpPr>
        <p:spPr>
          <a:xfrm>
            <a:off x="341079" y="3508236"/>
            <a:ext cx="5325389" cy="308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примере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9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рецептивное поле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px</a:t>
            </a:r>
          </a:p>
          <a:p>
            <a:pPr marL="635000" marR="0" lvl="0" indent="-3175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втор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ы назвали концепцию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large Filed of View (large FOV)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092200" marR="0" lvl="1" indent="-3175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Подразумевается агрегация контекста нарастающем масштабе без потери информации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94ED28A-63F5-424F-8496-D364F3F8CC13}"/>
              </a:ext>
            </a:extLst>
          </p:cNvPr>
          <p:cNvSpPr txBox="1">
            <a:spLocks/>
          </p:cNvSpPr>
          <p:nvPr/>
        </p:nvSpPr>
        <p:spPr>
          <a:xfrm>
            <a:off x="433845" y="2161919"/>
            <a:ext cx="4093633" cy="1488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dilation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увеличивают кратно 2 (1,2,4,…)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845" y="1119500"/>
            <a:ext cx="10795329" cy="4755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6573" y="4007451"/>
            <a:ext cx="4999896" cy="889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005" y="1143503"/>
            <a:ext cx="6179420" cy="2841134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Развитие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осонве</a:t>
            </a:r>
            <a:r>
              <a:rPr lang="ru-RU" sz="2000" dirty="0">
                <a:solidFill>
                  <a:schemeClr val="bg1"/>
                </a:solidFill>
              </a:rPr>
              <a:t> архитектуры идея замены блока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conv + pool + </a:t>
            </a:r>
            <a:r>
              <a:rPr lang="en-US" sz="2000" dirty="0" err="1">
                <a:solidFill>
                  <a:schemeClr val="bg1"/>
                </a:solidFill>
              </a:rPr>
              <a:t>deconv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/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en-US" sz="2000" dirty="0">
                <a:solidFill>
                  <a:schemeClr val="bg1"/>
                </a:solidFill>
              </a:rPr>
              <a:t>dilation conv</a:t>
            </a:r>
          </a:p>
          <a:p>
            <a:r>
              <a:rPr lang="ru-RU" sz="2000" dirty="0">
                <a:solidFill>
                  <a:schemeClr val="bg1"/>
                </a:solidFill>
              </a:rPr>
              <a:t>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замена </a:t>
            </a:r>
            <a:r>
              <a:rPr lang="en-US" sz="2000" dirty="0">
                <a:solidFill>
                  <a:schemeClr val="bg1"/>
                </a:solidFill>
              </a:rPr>
              <a:t>conv + bilinear interpolation </a:t>
            </a:r>
            <a:endParaRPr lang="ru-RU" sz="20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dilation conv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bilinear interpolation +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bilateral filter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58678" y="1655678"/>
            <a:ext cx="5048590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2028" y="2453045"/>
            <a:ext cx="5055239" cy="13946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493284"/>
            <a:ext cx="9654917" cy="48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953" y="984350"/>
            <a:ext cx="11600335" cy="335344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Для</a:t>
            </a:r>
            <a:r>
              <a:rPr lang="ru-RU" sz="2200" dirty="0">
                <a:solidFill>
                  <a:schemeClr val="bg1"/>
                </a:solidFill>
              </a:rPr>
              <a:t> повышения точности предложено корректировать границы каждого сегмента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метод </a:t>
            </a:r>
            <a:r>
              <a:rPr lang="en-US" sz="2200" dirty="0">
                <a:solidFill>
                  <a:schemeClr val="bg1"/>
                </a:solidFill>
              </a:rPr>
              <a:t>Conditional Randoms Fields (</a:t>
            </a:r>
            <a:r>
              <a:rPr lang="en" sz="2200" dirty="0">
                <a:solidFill>
                  <a:schemeClr val="bg1"/>
                </a:solidFill>
              </a:rPr>
              <a:t>Fully connected pairwise CRF or </a:t>
            </a:r>
            <a:r>
              <a:rPr lang="en" sz="2200" dirty="0" err="1">
                <a:solidFill>
                  <a:schemeClr val="bg1"/>
                </a:solidFill>
              </a:rPr>
              <a:t>DenseCFR</a:t>
            </a:r>
            <a:r>
              <a:rPr lang="en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CFR – </a:t>
            </a:r>
            <a:r>
              <a:rPr lang="ru-RU" dirty="0">
                <a:solidFill>
                  <a:schemeClr val="bg1"/>
                </a:solidFill>
              </a:rPr>
              <a:t>это метод семантической сегментации из классических методов компьютерного зрения 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основе м</a:t>
            </a:r>
            <a:r>
              <a:rPr lang="en" dirty="0" err="1">
                <a:solidFill>
                  <a:schemeClr val="bg1"/>
                </a:solidFill>
              </a:rPr>
              <a:t>е</a:t>
            </a:r>
            <a:r>
              <a:rPr lang="ru-RU" dirty="0" err="1">
                <a:solidFill>
                  <a:schemeClr val="bg1"/>
                </a:solidFill>
              </a:rPr>
              <a:t>тод</a:t>
            </a:r>
            <a:r>
              <a:rPr lang="ru-RU" dirty="0">
                <a:solidFill>
                  <a:schemeClr val="bg1"/>
                </a:solidFill>
              </a:rPr>
              <a:t> является аналогом </a:t>
            </a:r>
            <a:r>
              <a:rPr lang="ru-RU" dirty="0" err="1">
                <a:solidFill>
                  <a:schemeClr val="bg1"/>
                </a:solidFill>
              </a:rPr>
              <a:t>билитерального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размытия </a:t>
            </a:r>
          </a:p>
          <a:p>
            <a:pPr lvl="3"/>
            <a:r>
              <a:rPr lang="ru-RU" sz="2000" dirty="0">
                <a:solidFill>
                  <a:schemeClr val="bg1"/>
                </a:solidFill>
              </a:rPr>
              <a:t>Цель </a:t>
            </a:r>
            <a:r>
              <a:rPr lang="en-US" sz="2000" dirty="0">
                <a:solidFill>
                  <a:schemeClr val="bg1"/>
                </a:solidFill>
              </a:rPr>
              <a:t>CFR</a:t>
            </a:r>
            <a:r>
              <a:rPr lang="ru-RU" sz="2000" dirty="0">
                <a:solidFill>
                  <a:schemeClr val="bg1"/>
                </a:solidFill>
              </a:rPr>
              <a:t> размытие объектов с сохранением их границ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CFR </a:t>
            </a:r>
            <a:r>
              <a:rPr lang="ru-RU" dirty="0">
                <a:solidFill>
                  <a:schemeClr val="bg1"/>
                </a:solidFill>
              </a:rPr>
              <a:t>для каждой пары пикселей используют сумму билатерального и </a:t>
            </a:r>
            <a:r>
              <a:rPr lang="ru-RU" dirty="0" err="1">
                <a:solidFill>
                  <a:schemeClr val="bg1"/>
                </a:solidFill>
              </a:rPr>
              <a:t>гауссового</a:t>
            </a:r>
            <a:r>
              <a:rPr lang="ru-RU" dirty="0">
                <a:solidFill>
                  <a:schemeClr val="bg1"/>
                </a:solidFill>
              </a:rPr>
              <a:t> фильтров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коэффициентом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1 если пиксели классифицированы как разные классы </a:t>
            </a:r>
          </a:p>
          <a:p>
            <a:pPr lvl="3"/>
            <a:r>
              <a:rPr lang="ru-RU" dirty="0">
                <a:solidFill>
                  <a:schemeClr val="bg1"/>
                </a:solidFill>
              </a:rPr>
              <a:t> 0 если как один класс.</a:t>
            </a:r>
            <a:endParaRPr lang="en" dirty="0">
              <a:solidFill>
                <a:schemeClr val="bg1"/>
              </a:solidFill>
            </a:endParaRPr>
          </a:p>
          <a:p>
            <a:pPr marL="447675" lvl="2"/>
            <a:r>
              <a:rPr lang="ru-RU" dirty="0">
                <a:solidFill>
                  <a:schemeClr val="bg1"/>
                </a:solidFill>
              </a:rPr>
              <a:t>CF</a:t>
            </a:r>
            <a:r>
              <a:rPr lang="en-US" dirty="0">
                <a:solidFill>
                  <a:schemeClr val="bg1"/>
                </a:solidFill>
              </a:rPr>
              <a:t>R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добавляет несколько % к точности, но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 замедляет работу сети </a:t>
            </a: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делает сеть не </a:t>
            </a:r>
            <a:r>
              <a:rPr lang="en-US" dirty="0">
                <a:solidFill>
                  <a:schemeClr val="bg1"/>
                </a:solidFill>
              </a:rPr>
              <a:t>end-to-end </a:t>
            </a:r>
            <a:endParaRPr lang="ru-RU" dirty="0">
              <a:solidFill>
                <a:schemeClr val="bg1"/>
              </a:solidFill>
            </a:endParaRPr>
          </a:p>
          <a:p>
            <a:pPr marL="628650" lvl="3"/>
            <a:r>
              <a:rPr lang="ru-RU" dirty="0">
                <a:solidFill>
                  <a:schemeClr val="bg1"/>
                </a:solidFill>
              </a:rPr>
              <a:t>усложняет реализацию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30432D5-1344-0C41-AE37-51D3DF61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772" y="4767721"/>
            <a:ext cx="2740636" cy="1947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E56CEE0-5260-9D4F-AE66-16BCB4757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4" b="-1"/>
          <a:stretch/>
        </p:blipFill>
        <p:spPr bwMode="auto">
          <a:xfrm>
            <a:off x="6377407" y="4430838"/>
            <a:ext cx="2783557" cy="228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F8DE41B-96EE-7A47-95AB-5A9DC2C1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64" y="4244742"/>
            <a:ext cx="2836174" cy="2470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7" name="Прямоугольник 16"/>
          <p:cNvSpPr/>
          <p:nvPr/>
        </p:nvSpPr>
        <p:spPr>
          <a:xfrm>
            <a:off x="400050" y="963635"/>
            <a:ext cx="10086975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85503" y="2357948"/>
            <a:ext cx="9420597" cy="40477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8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SegFormer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SegFo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357313"/>
            <a:ext cx="9477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1376</Words>
  <Application>Microsoft Office PowerPoint</Application>
  <PresentationFormat>Широкоэкранный</PresentationFormat>
  <Paragraphs>254</Paragraphs>
  <Slides>35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Mont Regular</vt:lpstr>
      <vt:lpstr>Times New Roman</vt:lpstr>
      <vt:lpstr>Тема Office</vt:lpstr>
      <vt:lpstr>1_Тема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DeconvNet</vt:lpstr>
      <vt:lpstr>Сегментация DeconvNet</vt:lpstr>
      <vt:lpstr>Сегментация SegNet</vt:lpstr>
      <vt:lpstr>Сегментация U-Net</vt:lpstr>
      <vt:lpstr>Сегментация U-Net</vt:lpstr>
      <vt:lpstr>Сегментация FC-DenseNet  (TIRAMISU)</vt:lpstr>
      <vt:lpstr>Сегментация Dilated Convolution</vt:lpstr>
      <vt:lpstr>Сегментация Dilated Convolution</vt:lpstr>
      <vt:lpstr>Сегментация Dilated Convolution</vt:lpstr>
      <vt:lpstr>Сегментация DilatedNet</vt:lpstr>
      <vt:lpstr>Сегментация DeepLab</vt:lpstr>
      <vt:lpstr>Сегментация DeepLab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Сегментация SegFormer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119</cp:revision>
  <dcterms:created xsi:type="dcterms:W3CDTF">2021-12-17T14:01:26Z</dcterms:created>
  <dcterms:modified xsi:type="dcterms:W3CDTF">2025-01-09T13:49:32Z</dcterms:modified>
</cp:coreProperties>
</file>